
<file path=[Content_Types].xml><?xml version="1.0" encoding="utf-8"?>
<Types xmlns="http://schemas.openxmlformats.org/package/2006/content-types">
  <Default Extension="xml" ContentType="application/xml"/>
  <Default Extension="jpeg" ContentType="image/jpeg"/>
  <Default Extension="wdp" ContentType="image/vnd.ms-photo"/>
  <Default Extension="jp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56" r:id="rId2"/>
    <p:sldId id="284" r:id="rId3"/>
    <p:sldId id="282" r:id="rId4"/>
    <p:sldId id="288" r:id="rId5"/>
    <p:sldId id="285" r:id="rId6"/>
    <p:sldId id="260" r:id="rId7"/>
    <p:sldId id="262" r:id="rId8"/>
    <p:sldId id="265" r:id="rId9"/>
    <p:sldId id="276" r:id="rId10"/>
    <p:sldId id="266" r:id="rId11"/>
    <p:sldId id="259" r:id="rId12"/>
    <p:sldId id="267" r:id="rId13"/>
    <p:sldId id="273" r:id="rId14"/>
    <p:sldId id="274" r:id="rId15"/>
    <p:sldId id="275" r:id="rId16"/>
    <p:sldId id="279" r:id="rId17"/>
    <p:sldId id="278" r:id="rId18"/>
    <p:sldId id="280" r:id="rId19"/>
    <p:sldId id="281" r:id="rId20"/>
    <p:sldId id="286" r:id="rId21"/>
    <p:sldId id="287"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93"/>
    <p:restoredTop sz="94671"/>
  </p:normalViewPr>
  <p:slideViewPr>
    <p:cSldViewPr snapToGrid="0" snapToObjects="1">
      <p:cViewPr>
        <p:scale>
          <a:sx n="94" d="100"/>
          <a:sy n="94" d="100"/>
        </p:scale>
        <p:origin x="166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EF1477-6F5A-5D4F-828A-AFE84102E791}" type="datetimeFigureOut">
              <a:rPr lang="en-US" smtClean="0"/>
              <a:t>7/4/16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964DE-D2F5-BB4B-BE49-3C8EDEF50D9B}" type="slidenum">
              <a:rPr lang="en-US" smtClean="0"/>
              <a:t>‹#›</a:t>
            </a:fld>
            <a:endParaRPr lang="en-US"/>
          </a:p>
        </p:txBody>
      </p:sp>
    </p:spTree>
    <p:extLst>
      <p:ext uri="{BB962C8B-B14F-4D97-AF65-F5344CB8AC3E}">
        <p14:creationId xmlns:p14="http://schemas.microsoft.com/office/powerpoint/2010/main" val="1486848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C2964DE-D2F5-BB4B-BE49-3C8EDEF50D9B}" type="slidenum">
              <a:rPr lang="en-US" smtClean="0"/>
              <a:t>4</a:t>
            </a:fld>
            <a:endParaRPr lang="en-US"/>
          </a:p>
        </p:txBody>
      </p:sp>
    </p:spTree>
    <p:extLst>
      <p:ext uri="{BB962C8B-B14F-4D97-AF65-F5344CB8AC3E}">
        <p14:creationId xmlns:p14="http://schemas.microsoft.com/office/powerpoint/2010/main" val="1350199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EEFB50D-192B-EE47-9F36-4D88B8C88F4C}" type="datetime1">
              <a:rPr lang="en-US" smtClean="0"/>
              <a:t>7/4/16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8223D2-FA8F-414E-83F7-20047A5284AF}" type="slidenum">
              <a:rPr lang="en-US" smtClean="0"/>
              <a:t>‹#›</a:t>
            </a:fld>
            <a:endParaRPr lang="en-US"/>
          </a:p>
        </p:txBody>
      </p:sp>
    </p:spTree>
    <p:extLst>
      <p:ext uri="{BB962C8B-B14F-4D97-AF65-F5344CB8AC3E}">
        <p14:creationId xmlns:p14="http://schemas.microsoft.com/office/powerpoint/2010/main" val="400063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1FBF7C-13A8-0B40-B305-CCD563B4C36C}" type="datetime1">
              <a:rPr lang="en-US" smtClean="0"/>
              <a:t>7/4/16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8223D2-FA8F-414E-83F7-20047A5284AF}" type="slidenum">
              <a:rPr lang="en-US" smtClean="0"/>
              <a:t>‹#›</a:t>
            </a:fld>
            <a:endParaRPr lang="en-US"/>
          </a:p>
        </p:txBody>
      </p:sp>
    </p:spTree>
    <p:extLst>
      <p:ext uri="{BB962C8B-B14F-4D97-AF65-F5344CB8AC3E}">
        <p14:creationId xmlns:p14="http://schemas.microsoft.com/office/powerpoint/2010/main" val="2121621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695158-2ABC-4F4F-93DF-46C045FFF2F1}" type="datetime1">
              <a:rPr lang="en-US" smtClean="0"/>
              <a:t>7/4/16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8223D2-FA8F-414E-83F7-20047A5284AF}" type="slidenum">
              <a:rPr lang="en-US" smtClean="0"/>
              <a:t>‹#›</a:t>
            </a:fld>
            <a:endParaRPr lang="en-US"/>
          </a:p>
        </p:txBody>
      </p:sp>
    </p:spTree>
    <p:extLst>
      <p:ext uri="{BB962C8B-B14F-4D97-AF65-F5344CB8AC3E}">
        <p14:creationId xmlns:p14="http://schemas.microsoft.com/office/powerpoint/2010/main" val="1278664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C3709C-52FF-E64D-BB26-67F31DD13399}" type="datetime1">
              <a:rPr lang="en-US" smtClean="0"/>
              <a:t>7/4/16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8223D2-FA8F-414E-83F7-20047A5284AF}" type="slidenum">
              <a:rPr lang="en-US" smtClean="0"/>
              <a:t>‹#›</a:t>
            </a:fld>
            <a:endParaRPr lang="en-US"/>
          </a:p>
        </p:txBody>
      </p:sp>
    </p:spTree>
    <p:extLst>
      <p:ext uri="{BB962C8B-B14F-4D97-AF65-F5344CB8AC3E}">
        <p14:creationId xmlns:p14="http://schemas.microsoft.com/office/powerpoint/2010/main" val="99492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269A2D-C5A3-3F48-BC49-1646BAFF580F}" type="datetime1">
              <a:rPr lang="en-US" smtClean="0"/>
              <a:t>7/4/16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8223D2-FA8F-414E-83F7-20047A5284AF}" type="slidenum">
              <a:rPr lang="en-US" smtClean="0"/>
              <a:t>‹#›</a:t>
            </a:fld>
            <a:endParaRPr lang="en-US"/>
          </a:p>
        </p:txBody>
      </p:sp>
    </p:spTree>
    <p:extLst>
      <p:ext uri="{BB962C8B-B14F-4D97-AF65-F5344CB8AC3E}">
        <p14:creationId xmlns:p14="http://schemas.microsoft.com/office/powerpoint/2010/main" val="1420102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A8E702F-B016-5B40-8683-B39A523A198C}" type="datetime1">
              <a:rPr lang="en-US" smtClean="0"/>
              <a:t>7/4/16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8223D2-FA8F-414E-83F7-20047A5284AF}" type="slidenum">
              <a:rPr lang="en-US" smtClean="0"/>
              <a:t>‹#›</a:t>
            </a:fld>
            <a:endParaRPr lang="en-US"/>
          </a:p>
        </p:txBody>
      </p:sp>
    </p:spTree>
    <p:extLst>
      <p:ext uri="{BB962C8B-B14F-4D97-AF65-F5344CB8AC3E}">
        <p14:creationId xmlns:p14="http://schemas.microsoft.com/office/powerpoint/2010/main" val="534069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01EF5C8-79EB-704B-BBF5-96DACCE06999}" type="datetime1">
              <a:rPr lang="en-US" smtClean="0"/>
              <a:t>7/4/16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8223D2-FA8F-414E-83F7-20047A5284AF}" type="slidenum">
              <a:rPr lang="en-US" smtClean="0"/>
              <a:t>‹#›</a:t>
            </a:fld>
            <a:endParaRPr lang="en-US"/>
          </a:p>
        </p:txBody>
      </p:sp>
    </p:spTree>
    <p:extLst>
      <p:ext uri="{BB962C8B-B14F-4D97-AF65-F5344CB8AC3E}">
        <p14:creationId xmlns:p14="http://schemas.microsoft.com/office/powerpoint/2010/main" val="1777976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0136030-9408-AF41-8226-083B0C32F640}" type="datetime1">
              <a:rPr lang="en-US" smtClean="0"/>
              <a:t>7/4/16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8223D2-FA8F-414E-83F7-20047A5284AF}" type="slidenum">
              <a:rPr lang="en-US" smtClean="0"/>
              <a:t>‹#›</a:t>
            </a:fld>
            <a:endParaRPr lang="en-US"/>
          </a:p>
        </p:txBody>
      </p:sp>
    </p:spTree>
    <p:extLst>
      <p:ext uri="{BB962C8B-B14F-4D97-AF65-F5344CB8AC3E}">
        <p14:creationId xmlns:p14="http://schemas.microsoft.com/office/powerpoint/2010/main" val="211163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2CF3AC-1610-DE4A-9D04-F48E288536CB}" type="datetime1">
              <a:rPr lang="en-US" smtClean="0"/>
              <a:t>7/4/16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8223D2-FA8F-414E-83F7-20047A5284AF}" type="slidenum">
              <a:rPr lang="en-US" smtClean="0"/>
              <a:t>‹#›</a:t>
            </a:fld>
            <a:endParaRPr lang="en-US"/>
          </a:p>
        </p:txBody>
      </p:sp>
    </p:spTree>
    <p:extLst>
      <p:ext uri="{BB962C8B-B14F-4D97-AF65-F5344CB8AC3E}">
        <p14:creationId xmlns:p14="http://schemas.microsoft.com/office/powerpoint/2010/main" val="1374295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30645F-ED32-B146-ABBA-FEBE800D9229}" type="datetime1">
              <a:rPr lang="en-US" smtClean="0"/>
              <a:t>7/4/16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8223D2-FA8F-414E-83F7-20047A5284AF}" type="slidenum">
              <a:rPr lang="en-US" smtClean="0"/>
              <a:t>‹#›</a:t>
            </a:fld>
            <a:endParaRPr lang="en-US"/>
          </a:p>
        </p:txBody>
      </p:sp>
    </p:spTree>
    <p:extLst>
      <p:ext uri="{BB962C8B-B14F-4D97-AF65-F5344CB8AC3E}">
        <p14:creationId xmlns:p14="http://schemas.microsoft.com/office/powerpoint/2010/main" val="1600601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3B2AF6-4AAD-1443-B49F-D32A2F9D29E5}" type="datetime1">
              <a:rPr lang="en-US" smtClean="0"/>
              <a:t>7/4/16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8223D2-FA8F-414E-83F7-20047A5284AF}" type="slidenum">
              <a:rPr lang="en-US" smtClean="0"/>
              <a:t>‹#›</a:t>
            </a:fld>
            <a:endParaRPr lang="en-US"/>
          </a:p>
        </p:txBody>
      </p:sp>
    </p:spTree>
    <p:extLst>
      <p:ext uri="{BB962C8B-B14F-4D97-AF65-F5344CB8AC3E}">
        <p14:creationId xmlns:p14="http://schemas.microsoft.com/office/powerpoint/2010/main" val="19269456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081AFB-BBE5-CF4E-AF40-B07BDC8C25E0}" type="datetime1">
              <a:rPr lang="en-US" smtClean="0"/>
              <a:t>7/4/16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8223D2-FA8F-414E-83F7-20047A5284AF}" type="slidenum">
              <a:rPr lang="en-US" smtClean="0"/>
              <a:t>‹#›</a:t>
            </a:fld>
            <a:endParaRPr lang="en-US"/>
          </a:p>
        </p:txBody>
      </p:sp>
    </p:spTree>
    <p:extLst>
      <p:ext uri="{BB962C8B-B14F-4D97-AF65-F5344CB8AC3E}">
        <p14:creationId xmlns:p14="http://schemas.microsoft.com/office/powerpoint/2010/main" val="6433617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hyperlink" Target="http://www.cdc.gov/cancer/dcpc/data/race.htm" TargetMode="External"/><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www.cdc.gov/cancer/lung/statistics/race.htm" TargetMode="External"/><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9.xml.rels><?xml version="1.0" encoding="UTF-8" standalone="yes"?>
<Relationships xmlns="http://schemas.openxmlformats.org/package/2006/relationships"><Relationship Id="rId3" Type="http://schemas.openxmlformats.org/officeDocument/2006/relationships/hyperlink" Target="http://www.cdc.gov/cancer/breast/statistics/race.htm" TargetMode="External"/><Relationship Id="rId4" Type="http://schemas.openxmlformats.org/officeDocument/2006/relationships/hyperlink" Target="http://www.cdc.gov/cancer/uterine/statistics/race.htm" TargetMode="External"/><Relationship Id="rId5" Type="http://schemas.openxmlformats.org/officeDocument/2006/relationships/hyperlink" Target="http://www.cdc.gov/cancer/ovarian/statistics/race.htm" TargetMode="External"/><Relationship Id="rId6" Type="http://schemas.openxmlformats.org/officeDocument/2006/relationships/image" Target="../media/image7.jp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4"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7744" y="337661"/>
            <a:ext cx="8220456" cy="2387600"/>
          </a:xfrm>
        </p:spPr>
        <p:txBody>
          <a:bodyPr>
            <a:normAutofit fontScale="90000"/>
          </a:bodyPr>
          <a:lstStyle/>
          <a:p>
            <a:pPr algn="l"/>
            <a:r>
              <a:rPr lang="en-US" dirty="0"/>
              <a:t>Demographic Inclusiveness in Human Cell </a:t>
            </a:r>
            <a:r>
              <a:rPr lang="en-US" dirty="0" smtClean="0"/>
              <a:t>Studies</a:t>
            </a:r>
            <a:endParaRPr lang="en-US" dirty="0"/>
          </a:p>
        </p:txBody>
      </p:sp>
      <p:pic>
        <p:nvPicPr>
          <p:cNvPr id="1026" name="Picture 2" descr="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9424" y="2871216"/>
            <a:ext cx="4895850" cy="36766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758223D2-FA8F-414E-83F7-20047A5284AF}" type="slidenum">
              <a:rPr lang="en-US" smtClean="0"/>
              <a:t>1</a:t>
            </a:fld>
            <a:endParaRPr lang="en-US"/>
          </a:p>
        </p:txBody>
      </p:sp>
    </p:spTree>
    <p:extLst>
      <p:ext uri="{BB962C8B-B14F-4D97-AF65-F5344CB8AC3E}">
        <p14:creationId xmlns:p14="http://schemas.microsoft.com/office/powerpoint/2010/main" val="1755747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Timeline of the cell line catalog.</a:t>
            </a:r>
            <a:br>
              <a:rPr lang="en-US" sz="2700" dirty="0" smtClean="0"/>
            </a:br>
            <a:r>
              <a:rPr lang="en-US" sz="2700" dirty="0" smtClean="0"/>
              <a:t>Donor demographics by age, gender and ethnicity </a:t>
            </a:r>
            <a:endParaRPr lang="en-US" sz="2700" dirty="0"/>
          </a:p>
        </p:txBody>
      </p:sp>
      <p:pic>
        <p:nvPicPr>
          <p:cNvPr id="9" name="Picture 8"/>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6918" r="7634"/>
          <a:stretch/>
        </p:blipFill>
        <p:spPr>
          <a:xfrm>
            <a:off x="1213294" y="1672495"/>
            <a:ext cx="6443092" cy="5185505"/>
          </a:xfrm>
          <a:prstGeom prst="rect">
            <a:avLst/>
          </a:prstGeom>
        </p:spPr>
      </p:pic>
      <p:sp>
        <p:nvSpPr>
          <p:cNvPr id="3" name="Slide Number Placeholder 2"/>
          <p:cNvSpPr>
            <a:spLocks noGrp="1"/>
          </p:cNvSpPr>
          <p:nvPr>
            <p:ph type="sldNum" sz="quarter" idx="12"/>
          </p:nvPr>
        </p:nvSpPr>
        <p:spPr/>
        <p:txBody>
          <a:bodyPr/>
          <a:lstStyle/>
          <a:p>
            <a:fld id="{758223D2-FA8F-414E-83F7-20047A5284AF}" type="slidenum">
              <a:rPr lang="en-US" smtClean="0"/>
              <a:t>10</a:t>
            </a:fld>
            <a:endParaRPr lang="en-US"/>
          </a:p>
        </p:txBody>
      </p:sp>
    </p:spTree>
    <p:extLst>
      <p:ext uri="{BB962C8B-B14F-4D97-AF65-F5344CB8AC3E}">
        <p14:creationId xmlns:p14="http://schemas.microsoft.com/office/powerpoint/2010/main" val="4311778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864608" y="2203704"/>
            <a:ext cx="1243584" cy="1920240"/>
          </a:xfrm>
          <a:prstGeom prst="rect">
            <a:avLst/>
          </a:prstGeom>
          <a:solidFill>
            <a:schemeClr val="accent4">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6918" r="7634"/>
          <a:stretch/>
        </p:blipFill>
        <p:spPr>
          <a:xfrm>
            <a:off x="1213294" y="1672495"/>
            <a:ext cx="6443092" cy="5185505"/>
          </a:xfrm>
          <a:prstGeom prst="rect">
            <a:avLst/>
          </a:prstGeom>
        </p:spPr>
      </p:pic>
      <p:sp>
        <p:nvSpPr>
          <p:cNvPr id="12" name="Rectangle 11"/>
          <p:cNvSpPr/>
          <p:nvPr/>
        </p:nvSpPr>
        <p:spPr>
          <a:xfrm>
            <a:off x="1527048" y="777240"/>
            <a:ext cx="6638543" cy="955231"/>
          </a:xfrm>
          <a:prstGeom prst="rect">
            <a:avLst/>
          </a:prstGeom>
          <a:solidFill>
            <a:schemeClr val="bg1"/>
          </a:solidFill>
          <a:ln w="28575">
            <a:solidFill>
              <a:srgbClr val="FFC000"/>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solidFill>
                  <a:schemeClr val="tx1">
                    <a:lumMod val="50000"/>
                    <a:lumOff val="50000"/>
                  </a:schemeClr>
                </a:solidFill>
              </a:rPr>
              <a:t>Asian donors younger than 30 are not represented, </a:t>
            </a:r>
            <a:br>
              <a:rPr lang="en-US" sz="1600" dirty="0" smtClean="0">
                <a:solidFill>
                  <a:schemeClr val="tx1">
                    <a:lumMod val="50000"/>
                    <a:lumOff val="50000"/>
                  </a:schemeClr>
                </a:solidFill>
              </a:rPr>
            </a:br>
            <a:r>
              <a:rPr lang="en-US" sz="1600" dirty="0" smtClean="0">
                <a:solidFill>
                  <a:schemeClr val="tx1">
                    <a:lumMod val="50000"/>
                    <a:lumOff val="50000"/>
                  </a:schemeClr>
                </a:solidFill>
              </a:rPr>
              <a:t>neither are Black donors older than 40.</a:t>
            </a:r>
          </a:p>
          <a:p>
            <a:pPr algn="ctr"/>
            <a:r>
              <a:rPr lang="en-US" sz="1600" dirty="0" smtClean="0">
                <a:solidFill>
                  <a:schemeClr val="tx1">
                    <a:lumMod val="50000"/>
                    <a:lumOff val="50000"/>
                  </a:schemeClr>
                </a:solidFill>
              </a:rPr>
              <a:t>The more numerous Caucasian donors best represent the expected life span. </a:t>
            </a:r>
            <a:endParaRPr lang="en-US" sz="1500" dirty="0">
              <a:solidFill>
                <a:schemeClr val="tx1">
                  <a:lumMod val="50000"/>
                  <a:lumOff val="50000"/>
                </a:schemeClr>
              </a:solidFill>
            </a:endParaRPr>
          </a:p>
        </p:txBody>
      </p:sp>
      <p:sp>
        <p:nvSpPr>
          <p:cNvPr id="13" name="Slide Number Placeholder 12"/>
          <p:cNvSpPr>
            <a:spLocks noGrp="1"/>
          </p:cNvSpPr>
          <p:nvPr>
            <p:ph type="sldNum" sz="quarter" idx="12"/>
          </p:nvPr>
        </p:nvSpPr>
        <p:spPr/>
        <p:txBody>
          <a:bodyPr/>
          <a:lstStyle/>
          <a:p>
            <a:fld id="{758223D2-FA8F-414E-83F7-20047A5284AF}" type="slidenum">
              <a:rPr lang="en-US" smtClean="0"/>
              <a:t>11</a:t>
            </a:fld>
            <a:endParaRPr lang="en-US"/>
          </a:p>
        </p:txBody>
      </p:sp>
    </p:spTree>
    <p:extLst>
      <p:ext uri="{BB962C8B-B14F-4D97-AF65-F5344CB8AC3E}">
        <p14:creationId xmlns:p14="http://schemas.microsoft.com/office/powerpoint/2010/main" val="916257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The first cell line was donated by a Black female. </a:t>
            </a:r>
            <a:endParaRPr lang="en-US" sz="2700" dirty="0">
              <a:solidFill>
                <a:schemeClr val="bg1">
                  <a:lumMod val="75000"/>
                </a:schemeClr>
              </a:solidFill>
            </a:endParaRPr>
          </a:p>
        </p:txBody>
      </p:sp>
      <p:pic>
        <p:nvPicPr>
          <p:cNvPr id="9" name="Picture 8"/>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6918" r="7634"/>
          <a:stretch/>
        </p:blipFill>
        <p:spPr>
          <a:xfrm>
            <a:off x="1213294" y="1672495"/>
            <a:ext cx="6443092" cy="5185505"/>
          </a:xfrm>
          <a:prstGeom prst="rect">
            <a:avLst/>
          </a:prstGeom>
        </p:spPr>
      </p:pic>
      <p:cxnSp>
        <p:nvCxnSpPr>
          <p:cNvPr id="10" name="Straight Arrow Connector 9"/>
          <p:cNvCxnSpPr/>
          <p:nvPr/>
        </p:nvCxnSpPr>
        <p:spPr>
          <a:xfrm flipV="1">
            <a:off x="4498848" y="5733288"/>
            <a:ext cx="450675" cy="475488"/>
          </a:xfrm>
          <a:prstGeom prst="straightConnector1">
            <a:avLst/>
          </a:prstGeom>
          <a:ln w="76200">
            <a:solidFill>
              <a:srgbClr val="FFC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758223D2-FA8F-414E-83F7-20047A5284AF}" type="slidenum">
              <a:rPr lang="en-US" smtClean="0"/>
              <a:t>12</a:t>
            </a:fld>
            <a:endParaRPr lang="en-US"/>
          </a:p>
        </p:txBody>
      </p:sp>
    </p:spTree>
    <p:extLst>
      <p:ext uri="{BB962C8B-B14F-4D97-AF65-F5344CB8AC3E}">
        <p14:creationId xmlns:p14="http://schemas.microsoft.com/office/powerpoint/2010/main" val="18365622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595" y="420623"/>
            <a:ext cx="8714232" cy="977457"/>
          </a:xfrm>
        </p:spPr>
        <p:txBody>
          <a:bodyPr>
            <a:normAutofit fontScale="90000"/>
          </a:bodyPr>
          <a:lstStyle/>
          <a:p>
            <a:r>
              <a:rPr lang="en-US" sz="2700" dirty="0" smtClean="0"/>
              <a:t>Demographic representation of the available cell lines </a:t>
            </a:r>
            <a:r>
              <a:rPr lang="en-US" sz="2700" smtClean="0"/>
              <a:t>in publications.</a:t>
            </a:r>
            <a:r>
              <a:rPr lang="en-US" sz="2700" dirty="0"/>
              <a:t/>
            </a:r>
            <a:br>
              <a:rPr lang="en-US" sz="2700" dirty="0"/>
            </a:br>
            <a:endParaRPr lang="en-US" sz="2700" dirty="0"/>
          </a:p>
        </p:txBody>
      </p:sp>
      <p:pic>
        <p:nvPicPr>
          <p:cNvPr id="6" name="Content Placeholder 5"/>
          <p:cNvPicPr>
            <a:picLocks noGrp="1" noChangeAspect="1"/>
          </p:cNvPicPr>
          <p:nvPr>
            <p:ph idx="1"/>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5391" b="5108"/>
          <a:stretch/>
        </p:blipFill>
        <p:spPr>
          <a:xfrm>
            <a:off x="1019431" y="1535241"/>
            <a:ext cx="7068561" cy="4910329"/>
          </a:xfrm>
        </p:spPr>
      </p:pic>
      <p:pic>
        <p:nvPicPr>
          <p:cNvPr id="7" name="Content Placeholder 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5391" b="54091"/>
          <a:stretch/>
        </p:blipFill>
        <p:spPr>
          <a:xfrm>
            <a:off x="1019431" y="1535241"/>
            <a:ext cx="7068561" cy="2222943"/>
          </a:xfrm>
          <a:prstGeom prst="rect">
            <a:avLst/>
          </a:prstGeom>
        </p:spPr>
      </p:pic>
      <p:sp>
        <p:nvSpPr>
          <p:cNvPr id="3" name="Slide Number Placeholder 2"/>
          <p:cNvSpPr>
            <a:spLocks noGrp="1"/>
          </p:cNvSpPr>
          <p:nvPr>
            <p:ph type="sldNum" sz="quarter" idx="12"/>
          </p:nvPr>
        </p:nvSpPr>
        <p:spPr/>
        <p:txBody>
          <a:bodyPr/>
          <a:lstStyle/>
          <a:p>
            <a:fld id="{758223D2-FA8F-414E-83F7-20047A5284AF}" type="slidenum">
              <a:rPr lang="en-US" smtClean="0"/>
              <a:t>13</a:t>
            </a:fld>
            <a:endParaRPr lang="en-US"/>
          </a:p>
        </p:txBody>
      </p:sp>
    </p:spTree>
    <p:extLst>
      <p:ext uri="{BB962C8B-B14F-4D97-AF65-F5344CB8AC3E}">
        <p14:creationId xmlns:p14="http://schemas.microsoft.com/office/powerpoint/2010/main" val="8900786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5391" b="5108"/>
          <a:stretch/>
        </p:blipFill>
        <p:spPr>
          <a:xfrm>
            <a:off x="1019431" y="1535241"/>
            <a:ext cx="7068561" cy="4910329"/>
          </a:xfrm>
        </p:spPr>
      </p:pic>
      <p:sp>
        <p:nvSpPr>
          <p:cNvPr id="5" name="Rectangle 4"/>
          <p:cNvSpPr/>
          <p:nvPr/>
        </p:nvSpPr>
        <p:spPr>
          <a:xfrm>
            <a:off x="4663440" y="1618488"/>
            <a:ext cx="941832" cy="1883664"/>
          </a:xfrm>
          <a:prstGeom prst="rect">
            <a:avLst/>
          </a:prstGeom>
          <a:solidFill>
            <a:schemeClr val="accent4">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7" name="Content Placeholder 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5391" b="54091"/>
          <a:stretch/>
        </p:blipFill>
        <p:spPr>
          <a:xfrm>
            <a:off x="1019431" y="1535241"/>
            <a:ext cx="7068561" cy="2222943"/>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1006" t="1587" r="1830" b="5921"/>
          <a:stretch/>
        </p:blipFill>
        <p:spPr>
          <a:xfrm>
            <a:off x="5605272" y="3585399"/>
            <a:ext cx="2442589" cy="3200400"/>
          </a:xfrm>
          <a:prstGeom prst="rect">
            <a:avLst/>
          </a:prstGeom>
          <a:ln>
            <a:solidFill>
              <a:schemeClr val="tx1"/>
            </a:solidFill>
            <a:prstDash val="dash"/>
          </a:ln>
        </p:spPr>
      </p:pic>
      <p:sp>
        <p:nvSpPr>
          <p:cNvPr id="9" name="Rectangle 8"/>
          <p:cNvSpPr/>
          <p:nvPr/>
        </p:nvSpPr>
        <p:spPr>
          <a:xfrm>
            <a:off x="3282695" y="731520"/>
            <a:ext cx="3538729" cy="630936"/>
          </a:xfrm>
          <a:prstGeom prst="rect">
            <a:avLst/>
          </a:prstGeom>
          <a:solidFill>
            <a:schemeClr val="bg1"/>
          </a:solidFill>
          <a:ln w="28575">
            <a:solidFill>
              <a:srgbClr val="FFC000"/>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500" dirty="0" smtClean="0">
                <a:solidFill>
                  <a:schemeClr val="tx1">
                    <a:lumMod val="50000"/>
                    <a:lumOff val="50000"/>
                  </a:schemeClr>
                </a:solidFill>
              </a:rPr>
              <a:t>Caucasian is the best represented ethnicity among </a:t>
            </a:r>
            <a:r>
              <a:rPr lang="en-US" sz="1500" smtClean="0">
                <a:solidFill>
                  <a:schemeClr val="tx1">
                    <a:lumMod val="50000"/>
                    <a:lumOff val="50000"/>
                  </a:schemeClr>
                </a:solidFill>
              </a:rPr>
              <a:t>the available cell </a:t>
            </a:r>
            <a:r>
              <a:rPr lang="en-US" sz="1500" dirty="0" smtClean="0">
                <a:solidFill>
                  <a:schemeClr val="tx1">
                    <a:lumMod val="50000"/>
                    <a:lumOff val="50000"/>
                  </a:schemeClr>
                </a:solidFill>
              </a:rPr>
              <a:t>lines.</a:t>
            </a:r>
            <a:endParaRPr lang="en-US" sz="1500" dirty="0">
              <a:solidFill>
                <a:schemeClr val="tx1">
                  <a:lumMod val="50000"/>
                  <a:lumOff val="50000"/>
                </a:schemeClr>
              </a:solidFill>
            </a:endParaRPr>
          </a:p>
        </p:txBody>
      </p:sp>
      <p:sp>
        <p:nvSpPr>
          <p:cNvPr id="4" name="Slide Number Placeholder 3"/>
          <p:cNvSpPr>
            <a:spLocks noGrp="1"/>
          </p:cNvSpPr>
          <p:nvPr>
            <p:ph type="sldNum" sz="quarter" idx="12"/>
          </p:nvPr>
        </p:nvSpPr>
        <p:spPr/>
        <p:txBody>
          <a:bodyPr/>
          <a:lstStyle/>
          <a:p>
            <a:fld id="{758223D2-FA8F-414E-83F7-20047A5284AF}" type="slidenum">
              <a:rPr lang="en-US" smtClean="0"/>
              <a:t>14</a:t>
            </a:fld>
            <a:endParaRPr lang="en-US"/>
          </a:p>
        </p:txBody>
      </p:sp>
    </p:spTree>
    <p:extLst>
      <p:ext uri="{BB962C8B-B14F-4D97-AF65-F5344CB8AC3E}">
        <p14:creationId xmlns:p14="http://schemas.microsoft.com/office/powerpoint/2010/main" val="9424410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1435608" y="3659410"/>
            <a:ext cx="478107" cy="479109"/>
          </a:xfrm>
          <a:prstGeom prst="straightConnector1">
            <a:avLst/>
          </a:prstGeom>
          <a:ln w="76200">
            <a:solidFill>
              <a:srgbClr val="FFC000"/>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0" name="Content Placeholder 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5391" b="2757"/>
          <a:stretch/>
        </p:blipFill>
        <p:spPr>
          <a:xfrm>
            <a:off x="1019431" y="1548889"/>
            <a:ext cx="7068561" cy="5039295"/>
          </a:xfrm>
          <a:prstGeom prst="rect">
            <a:avLst/>
          </a:prstGeom>
        </p:spPr>
      </p:pic>
      <p:sp>
        <p:nvSpPr>
          <p:cNvPr id="6" name="Rectangle 5"/>
          <p:cNvSpPr/>
          <p:nvPr/>
        </p:nvSpPr>
        <p:spPr>
          <a:xfrm>
            <a:off x="91439" y="3310128"/>
            <a:ext cx="1490473" cy="1289304"/>
          </a:xfrm>
          <a:prstGeom prst="rect">
            <a:avLst/>
          </a:prstGeom>
          <a:solidFill>
            <a:schemeClr val="bg1"/>
          </a:solidFill>
          <a:ln w="28575">
            <a:solidFill>
              <a:srgbClr val="FFC000"/>
            </a:solidFill>
            <a:prstDash val="solid"/>
          </a:ln>
        </p:spPr>
        <p:style>
          <a:lnRef idx="2">
            <a:schemeClr val="accent6"/>
          </a:lnRef>
          <a:fillRef idx="1">
            <a:schemeClr val="lt1"/>
          </a:fillRef>
          <a:effectRef idx="0">
            <a:schemeClr val="accent6"/>
          </a:effectRef>
          <a:fontRef idx="minor">
            <a:schemeClr val="dk1"/>
          </a:fontRef>
        </p:style>
        <p:txBody>
          <a:bodyPr rtlCol="0" anchor="ctr"/>
          <a:lstStyle/>
          <a:p>
            <a:r>
              <a:rPr lang="en-US" sz="1500" dirty="0" smtClean="0">
                <a:solidFill>
                  <a:schemeClr val="tx1">
                    <a:lumMod val="50000"/>
                    <a:lumOff val="50000"/>
                  </a:schemeClr>
                </a:solidFill>
              </a:rPr>
              <a:t>The most frequently cited is also the first established </a:t>
            </a:r>
            <a:r>
              <a:rPr lang="en-US" sz="1500" smtClean="0">
                <a:solidFill>
                  <a:schemeClr val="tx1">
                    <a:lumMod val="50000"/>
                    <a:lumOff val="50000"/>
                  </a:schemeClr>
                </a:solidFill>
              </a:rPr>
              <a:t>cell line.</a:t>
            </a:r>
            <a:endParaRPr lang="en-US" sz="1500" dirty="0">
              <a:solidFill>
                <a:schemeClr val="tx1">
                  <a:lumMod val="50000"/>
                  <a:lumOff val="50000"/>
                </a:schemeClr>
              </a:solidFill>
            </a:endParaRPr>
          </a:p>
        </p:txBody>
      </p:sp>
      <p:sp>
        <p:nvSpPr>
          <p:cNvPr id="4" name="Slide Number Placeholder 3"/>
          <p:cNvSpPr>
            <a:spLocks noGrp="1"/>
          </p:cNvSpPr>
          <p:nvPr>
            <p:ph type="sldNum" sz="quarter" idx="12"/>
          </p:nvPr>
        </p:nvSpPr>
        <p:spPr/>
        <p:txBody>
          <a:bodyPr/>
          <a:lstStyle/>
          <a:p>
            <a:fld id="{758223D2-FA8F-414E-83F7-20047A5284AF}" type="slidenum">
              <a:rPr lang="en-US" smtClean="0"/>
              <a:t>15</a:t>
            </a:fld>
            <a:endParaRPr lang="en-US"/>
          </a:p>
        </p:txBody>
      </p:sp>
    </p:spTree>
    <p:extLst>
      <p:ext uri="{BB962C8B-B14F-4D97-AF65-F5344CB8AC3E}">
        <p14:creationId xmlns:p14="http://schemas.microsoft.com/office/powerpoint/2010/main" val="1510838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4803"/>
          <a:stretch/>
        </p:blipFill>
        <p:spPr>
          <a:xfrm>
            <a:off x="4346289" y="4264946"/>
            <a:ext cx="3200400" cy="2029484"/>
          </a:xfrm>
          <a:prstGeom prst="rect">
            <a:avLst/>
          </a:prstGeom>
        </p:spPr>
      </p:pic>
      <p:sp>
        <p:nvSpPr>
          <p:cNvPr id="7" name="Title 1"/>
          <p:cNvSpPr>
            <a:spLocks noGrp="1"/>
          </p:cNvSpPr>
          <p:nvPr>
            <p:ph type="title"/>
          </p:nvPr>
        </p:nvSpPr>
        <p:spPr>
          <a:xfrm>
            <a:off x="628650" y="365126"/>
            <a:ext cx="7886700" cy="891221"/>
          </a:xfrm>
        </p:spPr>
        <p:txBody>
          <a:bodyPr>
            <a:normAutofit/>
          </a:bodyPr>
          <a:lstStyle/>
          <a:p>
            <a:r>
              <a:rPr lang="en-US" sz="2700" dirty="0" smtClean="0"/>
              <a:t>CDC statistics on </a:t>
            </a:r>
            <a:r>
              <a:rPr lang="en-US" sz="2700" smtClean="0"/>
              <a:t>demographics of cancer </a:t>
            </a:r>
            <a:r>
              <a:rPr lang="en-US" sz="2700" dirty="0" smtClean="0"/>
              <a:t>morbidity</a:t>
            </a:r>
            <a:endParaRPr lang="en-US" sz="2700" dirty="0"/>
          </a:p>
        </p:txBody>
      </p:sp>
      <p:pic>
        <p:nvPicPr>
          <p:cNvPr id="8" name="Content Placeholder 5"/>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49909" b="2757"/>
          <a:stretch/>
        </p:blipFill>
        <p:spPr>
          <a:xfrm>
            <a:off x="1037719" y="1265967"/>
            <a:ext cx="7068561" cy="2596896"/>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654" b="45197"/>
          <a:stretch/>
        </p:blipFill>
        <p:spPr>
          <a:xfrm>
            <a:off x="1349944" y="4110227"/>
            <a:ext cx="3200400" cy="2431460"/>
          </a:xfrm>
          <a:prstGeom prst="rect">
            <a:avLst/>
          </a:prstGeom>
        </p:spPr>
      </p:pic>
      <p:sp>
        <p:nvSpPr>
          <p:cNvPr id="10" name="Rectangle 9"/>
          <p:cNvSpPr/>
          <p:nvPr/>
        </p:nvSpPr>
        <p:spPr>
          <a:xfrm>
            <a:off x="1349945" y="3981736"/>
            <a:ext cx="5992688" cy="2784824"/>
          </a:xfrm>
          <a:prstGeom prst="rect">
            <a:avLst/>
          </a:prstGeom>
          <a:noFill/>
          <a:ln w="19050">
            <a:solidFill>
              <a:schemeClr val="tx1"/>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p:cNvSpPr/>
          <p:nvPr/>
        </p:nvSpPr>
        <p:spPr>
          <a:xfrm>
            <a:off x="1517904" y="6477786"/>
            <a:ext cx="4572000" cy="461665"/>
          </a:xfrm>
          <a:prstGeom prst="rect">
            <a:avLst/>
          </a:prstGeom>
        </p:spPr>
        <p:txBody>
          <a:bodyPr>
            <a:spAutoFit/>
          </a:bodyPr>
          <a:lstStyle/>
          <a:p>
            <a:r>
              <a:rPr lang="en-US" sz="1200" dirty="0" smtClean="0">
                <a:latin typeface="Times New Roman" charset="0"/>
                <a:ea typeface="Times New Roman" charset="0"/>
                <a:cs typeface="Times New Roman" charset="0"/>
                <a:hlinkClick r:id="rId4"/>
              </a:rPr>
              <a:t>http://www.cdc.gov/cancer/dcpc/data/race.htm</a:t>
            </a:r>
            <a:endParaRPr lang="en-US" sz="1200" dirty="0" smtClean="0">
              <a:latin typeface="Times New Roman" charset="0"/>
              <a:ea typeface="Times New Roman" charset="0"/>
              <a:cs typeface="Times New Roman" charset="0"/>
            </a:endParaRPr>
          </a:p>
          <a:p>
            <a:endParaRPr lang="en-US" sz="1200" dirty="0">
              <a:latin typeface="Times New Roman" charset="0"/>
              <a:ea typeface="Times New Roman" charset="0"/>
              <a:cs typeface="Times New Roman" charset="0"/>
            </a:endParaRPr>
          </a:p>
        </p:txBody>
      </p:sp>
      <p:sp>
        <p:nvSpPr>
          <p:cNvPr id="12" name="Slide Number Placeholder 11"/>
          <p:cNvSpPr>
            <a:spLocks noGrp="1"/>
          </p:cNvSpPr>
          <p:nvPr>
            <p:ph type="sldNum" sz="quarter" idx="12"/>
          </p:nvPr>
        </p:nvSpPr>
        <p:spPr/>
        <p:txBody>
          <a:bodyPr/>
          <a:lstStyle/>
          <a:p>
            <a:fld id="{758223D2-FA8F-414E-83F7-20047A5284AF}" type="slidenum">
              <a:rPr lang="en-US" smtClean="0"/>
              <a:t>16</a:t>
            </a:fld>
            <a:endParaRPr lang="en-US"/>
          </a:p>
        </p:txBody>
      </p:sp>
    </p:spTree>
    <p:extLst>
      <p:ext uri="{BB962C8B-B14F-4D97-AF65-F5344CB8AC3E}">
        <p14:creationId xmlns:p14="http://schemas.microsoft.com/office/powerpoint/2010/main" val="18677903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Cell line use in publications by disease</a:t>
            </a:r>
            <a:endParaRPr lang="en-US" sz="27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5100" t="2049" r="6875"/>
          <a:stretch/>
        </p:blipFill>
        <p:spPr>
          <a:xfrm>
            <a:off x="30738" y="1773936"/>
            <a:ext cx="9082523" cy="4098220"/>
          </a:xfrm>
          <a:prstGeom prst="rect">
            <a:avLst/>
          </a:prstGeom>
        </p:spPr>
      </p:pic>
      <p:sp>
        <p:nvSpPr>
          <p:cNvPr id="10" name="Slide Number Placeholder 9"/>
          <p:cNvSpPr>
            <a:spLocks noGrp="1"/>
          </p:cNvSpPr>
          <p:nvPr>
            <p:ph type="sldNum" sz="quarter" idx="12"/>
          </p:nvPr>
        </p:nvSpPr>
        <p:spPr/>
        <p:txBody>
          <a:bodyPr/>
          <a:lstStyle/>
          <a:p>
            <a:fld id="{758223D2-FA8F-414E-83F7-20047A5284AF}" type="slidenum">
              <a:rPr lang="en-US" smtClean="0"/>
              <a:t>17</a:t>
            </a:fld>
            <a:endParaRPr lang="en-US"/>
          </a:p>
        </p:txBody>
      </p:sp>
    </p:spTree>
    <p:extLst>
      <p:ext uri="{BB962C8B-B14F-4D97-AF65-F5344CB8AC3E}">
        <p14:creationId xmlns:p14="http://schemas.microsoft.com/office/powerpoint/2010/main" val="1637428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888" y="365127"/>
            <a:ext cx="8787384" cy="1171066"/>
          </a:xfrm>
        </p:spPr>
        <p:txBody>
          <a:bodyPr>
            <a:normAutofit/>
          </a:bodyPr>
          <a:lstStyle/>
          <a:p>
            <a:r>
              <a:rPr lang="en-US" sz="2700" dirty="0" smtClean="0"/>
              <a:t>CDC statistics on demographics of lung cancer morbidity</a:t>
            </a:r>
            <a:br>
              <a:rPr lang="en-US" sz="2700" dirty="0" smtClean="0"/>
            </a:br>
            <a:endParaRPr lang="en-US" sz="27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50800" t="48034"/>
          <a:stretch/>
        </p:blipFill>
        <p:spPr>
          <a:xfrm>
            <a:off x="1694508" y="1286458"/>
            <a:ext cx="6407075" cy="2744109"/>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3246" b="46328"/>
          <a:stretch/>
        </p:blipFill>
        <p:spPr>
          <a:xfrm>
            <a:off x="1641348" y="4101043"/>
            <a:ext cx="2999232" cy="2265856"/>
          </a:xfrm>
          <a:prstGeom prst="rect">
            <a:avLst/>
          </a:prstGeom>
        </p:spPr>
      </p:pic>
      <p:sp>
        <p:nvSpPr>
          <p:cNvPr id="5" name="Rectangle 4"/>
          <p:cNvSpPr/>
          <p:nvPr/>
        </p:nvSpPr>
        <p:spPr>
          <a:xfrm>
            <a:off x="969264" y="3986784"/>
            <a:ext cx="7379207" cy="2779776"/>
          </a:xfrm>
          <a:prstGeom prst="rect">
            <a:avLst/>
          </a:prstGeom>
          <a:noFill/>
          <a:ln w="19050">
            <a:solidFill>
              <a:schemeClr val="tx1"/>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898" t="55192" r="3898" b="1085"/>
          <a:stretch/>
        </p:blipFill>
        <p:spPr>
          <a:xfrm>
            <a:off x="4538293" y="4272624"/>
            <a:ext cx="3002045" cy="1966477"/>
          </a:xfrm>
          <a:prstGeom prst="rect">
            <a:avLst/>
          </a:prstGeom>
        </p:spPr>
      </p:pic>
      <p:sp>
        <p:nvSpPr>
          <p:cNvPr id="3" name="Rectangle 2"/>
          <p:cNvSpPr/>
          <p:nvPr/>
        </p:nvSpPr>
        <p:spPr>
          <a:xfrm>
            <a:off x="969264" y="6481158"/>
            <a:ext cx="6153912" cy="461665"/>
          </a:xfrm>
          <a:prstGeom prst="rect">
            <a:avLst/>
          </a:prstGeom>
        </p:spPr>
        <p:txBody>
          <a:bodyPr wrap="square">
            <a:spAutoFit/>
          </a:bodyPr>
          <a:lstStyle/>
          <a:p>
            <a:r>
              <a:rPr lang="en-US" sz="1200" dirty="0" smtClean="0">
                <a:latin typeface="Times New Roman" charset="0"/>
                <a:ea typeface="Times New Roman" charset="0"/>
                <a:cs typeface="Times New Roman" charset="0"/>
                <a:hlinkClick r:id="rId4"/>
              </a:rPr>
              <a:t>http://www.cdc.gov/cancer/lung/statistics/race.htm</a:t>
            </a:r>
            <a:endParaRPr lang="en-US" sz="1200" dirty="0" smtClean="0">
              <a:latin typeface="Times New Roman" charset="0"/>
              <a:ea typeface="Times New Roman" charset="0"/>
              <a:cs typeface="Times New Roman" charset="0"/>
            </a:endParaRPr>
          </a:p>
          <a:p>
            <a:endParaRPr lang="en-US" sz="1200" dirty="0">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p:txBody>
          <a:bodyPr/>
          <a:lstStyle/>
          <a:p>
            <a:fld id="{758223D2-FA8F-414E-83F7-20047A5284AF}" type="slidenum">
              <a:rPr lang="en-US" smtClean="0"/>
              <a:t>18</a:t>
            </a:fld>
            <a:endParaRPr lang="en-US"/>
          </a:p>
        </p:txBody>
      </p:sp>
    </p:spTree>
    <p:extLst>
      <p:ext uri="{BB962C8B-B14F-4D97-AF65-F5344CB8AC3E}">
        <p14:creationId xmlns:p14="http://schemas.microsoft.com/office/powerpoint/2010/main" val="1888127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328" y="365127"/>
            <a:ext cx="8177022" cy="1097914"/>
          </a:xfrm>
        </p:spPr>
        <p:txBody>
          <a:bodyPr>
            <a:normAutofit/>
          </a:bodyPr>
          <a:lstStyle/>
          <a:p>
            <a:r>
              <a:rPr lang="en-US" sz="2700" dirty="0"/>
              <a:t>CDC statistics on demographics of </a:t>
            </a:r>
            <a:r>
              <a:rPr lang="en-US" sz="2700" dirty="0" smtClean="0"/>
              <a:t>breast, uterine and ovarian cancer morbidity</a:t>
            </a:r>
            <a:endParaRPr lang="en-US" sz="27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 y="4240171"/>
            <a:ext cx="2587697" cy="2030790"/>
          </a:xfrm>
          <a:prstGeom prst="rect">
            <a:avLst/>
          </a:prstGeom>
          <a:ln w="19050">
            <a:noFill/>
            <a:prstDash val="sysDot"/>
          </a:ln>
        </p:spPr>
      </p:pic>
      <p:sp>
        <p:nvSpPr>
          <p:cNvPr id="6" name="Rectangle 5"/>
          <p:cNvSpPr/>
          <p:nvPr/>
        </p:nvSpPr>
        <p:spPr>
          <a:xfrm>
            <a:off x="191996" y="6489630"/>
            <a:ext cx="8860564" cy="553998"/>
          </a:xfrm>
          <a:prstGeom prst="rect">
            <a:avLst/>
          </a:prstGeom>
        </p:spPr>
        <p:txBody>
          <a:bodyPr wrap="square">
            <a:spAutoFit/>
          </a:bodyPr>
          <a:lstStyle/>
          <a:p>
            <a:r>
              <a:rPr lang="en-US" sz="1000" dirty="0" smtClean="0">
                <a:latin typeface="Times New Roman" charset="0"/>
                <a:ea typeface="Times New Roman" charset="0"/>
                <a:cs typeface="Times New Roman" charset="0"/>
                <a:hlinkClick r:id="rId3"/>
              </a:rPr>
              <a:t>http://www.cdc.gov/cancer/breast/statistics/race.htm</a:t>
            </a:r>
            <a:r>
              <a:rPr lang="en-US" sz="1000" dirty="0">
                <a:latin typeface="Times New Roman" charset="0"/>
                <a:ea typeface="Times New Roman" charset="0"/>
                <a:cs typeface="Times New Roman" charset="0"/>
              </a:rPr>
              <a:t> </a:t>
            </a:r>
            <a:r>
              <a:rPr lang="en-US" sz="1000" dirty="0" smtClean="0">
                <a:latin typeface="Times New Roman" charset="0"/>
                <a:ea typeface="Times New Roman" charset="0"/>
                <a:cs typeface="Times New Roman" charset="0"/>
              </a:rPr>
              <a:t>. </a:t>
            </a:r>
            <a:r>
              <a:rPr lang="en-US" sz="1000" dirty="0" smtClean="0">
                <a:latin typeface="Times New Roman" charset="0"/>
                <a:ea typeface="Times New Roman" charset="0"/>
                <a:cs typeface="Times New Roman" charset="0"/>
                <a:hlinkClick r:id="rId4"/>
              </a:rPr>
              <a:t>http://www.cdc.gov/cancer/uterine/statistics/race.htm</a:t>
            </a:r>
            <a:r>
              <a:rPr lang="en-US" sz="1000" dirty="0">
                <a:latin typeface="Times New Roman" charset="0"/>
                <a:ea typeface="Times New Roman" charset="0"/>
                <a:cs typeface="Times New Roman" charset="0"/>
              </a:rPr>
              <a:t> </a:t>
            </a:r>
            <a:r>
              <a:rPr lang="en-US" sz="1000" dirty="0" smtClean="0">
                <a:latin typeface="Times New Roman" charset="0"/>
                <a:ea typeface="Times New Roman" charset="0"/>
                <a:cs typeface="Times New Roman" charset="0"/>
              </a:rPr>
              <a:t>. </a:t>
            </a:r>
            <a:r>
              <a:rPr lang="en-US" sz="1000" dirty="0" smtClean="0">
                <a:latin typeface="Times New Roman" charset="0"/>
                <a:ea typeface="Times New Roman" charset="0"/>
                <a:cs typeface="Times New Roman" charset="0"/>
                <a:hlinkClick r:id="rId5"/>
              </a:rPr>
              <a:t>http://www.cdc.gov/cancer/ovarian/statistics/race.htm</a:t>
            </a:r>
            <a:endParaRPr lang="en-US" sz="1000" dirty="0" smtClean="0">
              <a:latin typeface="Times New Roman" charset="0"/>
              <a:ea typeface="Times New Roman" charset="0"/>
              <a:cs typeface="Times New Roman" charset="0"/>
            </a:endParaRPr>
          </a:p>
          <a:p>
            <a:endParaRPr lang="en-US" sz="1000" dirty="0" smtClean="0">
              <a:latin typeface="Times New Roman" charset="0"/>
              <a:ea typeface="Times New Roman" charset="0"/>
              <a:cs typeface="Times New Roman" charset="0"/>
            </a:endParaRPr>
          </a:p>
          <a:p>
            <a:endParaRPr lang="en-US" sz="1000" dirty="0">
              <a:latin typeface="Times New Roman" charset="0"/>
              <a:ea typeface="Times New Roman" charset="0"/>
              <a:cs typeface="Times New Roman" charset="0"/>
            </a:endParaRPr>
          </a:p>
        </p:txBody>
      </p:sp>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51505" t="2049" r="6875" b="49870"/>
          <a:stretch/>
        </p:blipFill>
        <p:spPr>
          <a:xfrm>
            <a:off x="1792940" y="1588874"/>
            <a:ext cx="5267797" cy="2467676"/>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9612" y="4215911"/>
            <a:ext cx="2578900" cy="2126116"/>
          </a:xfrm>
          <a:prstGeom prst="rect">
            <a:avLst/>
          </a:prstGeom>
        </p:spPr>
      </p:pic>
      <p:sp>
        <p:nvSpPr>
          <p:cNvPr id="9" name="Rectangle 8"/>
          <p:cNvSpPr/>
          <p:nvPr/>
        </p:nvSpPr>
        <p:spPr>
          <a:xfrm>
            <a:off x="191996" y="4091145"/>
            <a:ext cx="8759980" cy="2693703"/>
          </a:xfrm>
          <a:prstGeom prst="rect">
            <a:avLst/>
          </a:prstGeom>
          <a:noFill/>
          <a:ln w="19050">
            <a:solidFill>
              <a:schemeClr val="tx1"/>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58756" y="4273638"/>
            <a:ext cx="2658420" cy="2078401"/>
          </a:xfrm>
          <a:prstGeom prst="rect">
            <a:avLst/>
          </a:prstGeom>
        </p:spPr>
      </p:pic>
      <p:sp>
        <p:nvSpPr>
          <p:cNvPr id="11" name="Slide Number Placeholder 10"/>
          <p:cNvSpPr>
            <a:spLocks noGrp="1"/>
          </p:cNvSpPr>
          <p:nvPr>
            <p:ph type="sldNum" sz="quarter" idx="12"/>
          </p:nvPr>
        </p:nvSpPr>
        <p:spPr/>
        <p:txBody>
          <a:bodyPr/>
          <a:lstStyle/>
          <a:p>
            <a:fld id="{758223D2-FA8F-414E-83F7-20047A5284AF}" type="slidenum">
              <a:rPr lang="en-US" smtClean="0"/>
              <a:t>19</a:t>
            </a:fld>
            <a:endParaRPr lang="en-US"/>
          </a:p>
        </p:txBody>
      </p:sp>
    </p:spTree>
    <p:extLst>
      <p:ext uri="{BB962C8B-B14F-4D97-AF65-F5344CB8AC3E}">
        <p14:creationId xmlns:p14="http://schemas.microsoft.com/office/powerpoint/2010/main" val="13540639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pPr marL="0" indent="0">
              <a:buNone/>
            </a:pPr>
            <a:r>
              <a:rPr lang="en-US" sz="2200" dirty="0" smtClean="0"/>
              <a:t>The discovery of new medical therapies begins with human cell </a:t>
            </a:r>
            <a:r>
              <a:rPr lang="en-US" sz="2200" dirty="0"/>
              <a:t>models</a:t>
            </a:r>
            <a:r>
              <a:rPr lang="en-US" sz="2200" dirty="0" smtClean="0"/>
              <a:t>, progresses </a:t>
            </a:r>
            <a:r>
              <a:rPr lang="en-US" sz="2200" dirty="0"/>
              <a:t>to animal models, and finally human </a:t>
            </a:r>
            <a:r>
              <a:rPr lang="en-US" sz="2200" dirty="0" smtClean="0"/>
              <a:t>test subjects. </a:t>
            </a:r>
            <a:r>
              <a:rPr lang="en-US" sz="2200" dirty="0"/>
              <a:t>During the </a:t>
            </a:r>
            <a:r>
              <a:rPr lang="en-US" sz="2200" dirty="0" smtClean="0"/>
              <a:t>initial cell </a:t>
            </a:r>
            <a:r>
              <a:rPr lang="en-US" sz="2200" dirty="0"/>
              <a:t>model stage, </a:t>
            </a:r>
            <a:r>
              <a:rPr lang="en-US" sz="2200" dirty="0" smtClean="0"/>
              <a:t>researchers purchase cells from an existing archive, populated by human donors since 1951. The demographic representation in the cell archive available to researchers may bias the generalizability of the research findings. The </a:t>
            </a:r>
            <a:r>
              <a:rPr lang="en-US" sz="2200" dirty="0"/>
              <a:t>proposed work </a:t>
            </a:r>
            <a:r>
              <a:rPr lang="en-US" sz="2200" dirty="0" smtClean="0"/>
              <a:t>to characterize demographic bias in cell models aligns </a:t>
            </a:r>
            <a:r>
              <a:rPr lang="en-US" sz="2200" dirty="0"/>
              <a:t>with current efforts within the pharmaceutical industry for personalized medicine based on an individual genetic make-up. The  broader impact of the proposed research is in its potential to enhance knowledge of inefficiencies within the drug discovery process.</a:t>
            </a:r>
          </a:p>
          <a:p>
            <a:pPr marL="0" indent="0">
              <a:buNone/>
            </a:pPr>
            <a:endParaRPr lang="en-US" sz="2200" dirty="0"/>
          </a:p>
        </p:txBody>
      </p:sp>
      <p:sp>
        <p:nvSpPr>
          <p:cNvPr id="4" name="Slide Number Placeholder 3"/>
          <p:cNvSpPr>
            <a:spLocks noGrp="1"/>
          </p:cNvSpPr>
          <p:nvPr>
            <p:ph type="sldNum" sz="quarter" idx="12"/>
          </p:nvPr>
        </p:nvSpPr>
        <p:spPr/>
        <p:txBody>
          <a:bodyPr/>
          <a:lstStyle/>
          <a:p>
            <a:fld id="{758223D2-FA8F-414E-83F7-20047A5284AF}" type="slidenum">
              <a:rPr lang="en-US" smtClean="0"/>
              <a:t>2</a:t>
            </a:fld>
            <a:endParaRPr lang="en-US"/>
          </a:p>
        </p:txBody>
      </p:sp>
    </p:spTree>
    <p:extLst>
      <p:ext uri="{BB962C8B-B14F-4D97-AF65-F5344CB8AC3E}">
        <p14:creationId xmlns:p14="http://schemas.microsoft.com/office/powerpoint/2010/main" val="585632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a:xfrm>
            <a:off x="628650" y="1618488"/>
            <a:ext cx="7886700" cy="4558475"/>
          </a:xfrm>
        </p:spPr>
        <p:txBody>
          <a:bodyPr>
            <a:normAutofit fontScale="92500" lnSpcReduction="10000"/>
          </a:bodyPr>
          <a:lstStyle/>
          <a:p>
            <a:pPr marL="514350" indent="-514350">
              <a:buFont typeface="+mj-lt"/>
              <a:buAutoNum type="arabicPeriod"/>
            </a:pPr>
            <a:r>
              <a:rPr lang="en-US" dirty="0" smtClean="0"/>
              <a:t>How are demographics represented in the tools available to medical researchers?</a:t>
            </a:r>
          </a:p>
          <a:p>
            <a:pPr lvl="1"/>
            <a:r>
              <a:rPr lang="en-US" dirty="0" smtClean="0">
                <a:solidFill>
                  <a:schemeClr val="tx1">
                    <a:lumMod val="50000"/>
                    <a:lumOff val="50000"/>
                  </a:schemeClr>
                </a:solidFill>
              </a:rPr>
              <a:t>Characterize available cell lines</a:t>
            </a:r>
          </a:p>
          <a:p>
            <a:pPr marL="514350" indent="-514350">
              <a:buFont typeface="+mj-lt"/>
              <a:buAutoNum type="arabicPeriod"/>
            </a:pPr>
            <a:r>
              <a:rPr lang="en-US" dirty="0" smtClean="0"/>
              <a:t>How do researcher use these tools?</a:t>
            </a:r>
          </a:p>
          <a:p>
            <a:pPr lvl="1"/>
            <a:r>
              <a:rPr lang="en-US" dirty="0" smtClean="0">
                <a:solidFill>
                  <a:schemeClr val="tx1">
                    <a:lumMod val="50000"/>
                    <a:lumOff val="50000"/>
                  </a:schemeClr>
                </a:solidFill>
              </a:rPr>
              <a:t>Characterize frequency of each cell lines cited in publications. </a:t>
            </a:r>
          </a:p>
          <a:p>
            <a:pPr marL="514350" indent="-514350">
              <a:buFont typeface="+mj-lt"/>
              <a:buAutoNum type="arabicPeriod"/>
            </a:pPr>
            <a:r>
              <a:rPr lang="en-US" dirty="0" smtClean="0"/>
              <a:t>How do such tools impact therapeutic options?</a:t>
            </a:r>
          </a:p>
          <a:p>
            <a:pPr lvl="1"/>
            <a:r>
              <a:rPr lang="en-US" dirty="0" smtClean="0">
                <a:solidFill>
                  <a:schemeClr val="tx1">
                    <a:lumMod val="50000"/>
                    <a:lumOff val="50000"/>
                  </a:schemeClr>
                </a:solidFill>
              </a:rPr>
              <a:t>Characterize the frequency of cell lines cited in patent applications. </a:t>
            </a:r>
          </a:p>
          <a:p>
            <a:pPr marL="514350" indent="-514350">
              <a:buFont typeface="+mj-lt"/>
              <a:buAutoNum type="arabicPeriod"/>
            </a:pPr>
            <a:r>
              <a:rPr lang="en-US" dirty="0" smtClean="0"/>
              <a:t>Does the efficacy of treatment decrease for demographics not represented in the tools available to medical researchers? </a:t>
            </a:r>
          </a:p>
          <a:p>
            <a:pPr lvl="1"/>
            <a:r>
              <a:rPr lang="en-US" dirty="0" smtClean="0">
                <a:solidFill>
                  <a:schemeClr val="tx1">
                    <a:lumMod val="50000"/>
                    <a:lumOff val="50000"/>
                  </a:schemeClr>
                </a:solidFill>
              </a:rPr>
              <a:t>Compare a timeline on CDC statistics for disease morbidity to occurrences of cell lines cited in publications and patents. </a:t>
            </a:r>
          </a:p>
        </p:txBody>
      </p:sp>
      <p:sp>
        <p:nvSpPr>
          <p:cNvPr id="4" name="Slide Number Placeholder 3"/>
          <p:cNvSpPr>
            <a:spLocks noGrp="1"/>
          </p:cNvSpPr>
          <p:nvPr>
            <p:ph type="sldNum" sz="quarter" idx="12"/>
          </p:nvPr>
        </p:nvSpPr>
        <p:spPr/>
        <p:txBody>
          <a:bodyPr/>
          <a:lstStyle/>
          <a:p>
            <a:fld id="{758223D2-FA8F-414E-83F7-20047A5284AF}" type="slidenum">
              <a:rPr lang="en-US" smtClean="0"/>
              <a:t>20</a:t>
            </a:fld>
            <a:endParaRPr lang="en-US"/>
          </a:p>
        </p:txBody>
      </p:sp>
    </p:spTree>
    <p:extLst>
      <p:ext uri="{BB962C8B-B14F-4D97-AF65-F5344CB8AC3E}">
        <p14:creationId xmlns:p14="http://schemas.microsoft.com/office/powerpoint/2010/main" val="7588008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dirty="0" smtClean="0"/>
              <a:t>This retrospective characterizes the existing tool kit for medical researchers to study human cells in vitro, exposing gaps in the demographic representation of the existing tools, comparing those gaps with deficiencies in treatment efficacy. </a:t>
            </a:r>
          </a:p>
        </p:txBody>
      </p:sp>
      <p:sp>
        <p:nvSpPr>
          <p:cNvPr id="4" name="Slide Number Placeholder 3"/>
          <p:cNvSpPr>
            <a:spLocks noGrp="1"/>
          </p:cNvSpPr>
          <p:nvPr>
            <p:ph type="sldNum" sz="quarter" idx="12"/>
          </p:nvPr>
        </p:nvSpPr>
        <p:spPr/>
        <p:txBody>
          <a:bodyPr/>
          <a:lstStyle/>
          <a:p>
            <a:fld id="{758223D2-FA8F-414E-83F7-20047A5284AF}" type="slidenum">
              <a:rPr lang="en-US" smtClean="0"/>
              <a:t>21</a:t>
            </a:fld>
            <a:endParaRPr lang="en-US"/>
          </a:p>
        </p:txBody>
      </p:sp>
    </p:spTree>
    <p:extLst>
      <p:ext uri="{BB962C8B-B14F-4D97-AF65-F5344CB8AC3E}">
        <p14:creationId xmlns:p14="http://schemas.microsoft.com/office/powerpoint/2010/main" val="16924512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Content Placeholder 2"/>
          <p:cNvSpPr>
            <a:spLocks noGrp="1"/>
          </p:cNvSpPr>
          <p:nvPr>
            <p:ph idx="1"/>
          </p:nvPr>
        </p:nvSpPr>
        <p:spPr/>
        <p:txBody>
          <a:bodyPr>
            <a:normAutofit/>
          </a:bodyPr>
          <a:lstStyle/>
          <a:p>
            <a:pPr marL="0" indent="0">
              <a:buNone/>
            </a:pPr>
            <a:r>
              <a:rPr lang="en-US" sz="2200" dirty="0" smtClean="0"/>
              <a:t>The </a:t>
            </a:r>
            <a:r>
              <a:rPr lang="en-US" sz="2200" dirty="0"/>
              <a:t>objective is to assess demographic inclusiveness during </a:t>
            </a:r>
            <a:r>
              <a:rPr lang="en-US" sz="2200" dirty="0" smtClean="0"/>
              <a:t>the cell model phase of medical research by </a:t>
            </a:r>
            <a:r>
              <a:rPr lang="en-US" sz="2200" dirty="0"/>
              <a:t>characterizing the </a:t>
            </a:r>
            <a:r>
              <a:rPr lang="en-US" sz="2200" dirty="0" smtClean="0"/>
              <a:t>assets available to researchers, how researchers use those assets and the existing gaps in treatment efficacy. </a:t>
            </a:r>
            <a:r>
              <a:rPr lang="en-US" sz="2200" dirty="0"/>
              <a:t/>
            </a:r>
            <a:br>
              <a:rPr lang="en-US" sz="2200" dirty="0"/>
            </a:br>
            <a:endParaRPr lang="en-US" sz="2200" dirty="0"/>
          </a:p>
        </p:txBody>
      </p:sp>
      <p:sp>
        <p:nvSpPr>
          <p:cNvPr id="4" name="Slide Number Placeholder 3"/>
          <p:cNvSpPr>
            <a:spLocks noGrp="1"/>
          </p:cNvSpPr>
          <p:nvPr>
            <p:ph type="sldNum" sz="quarter" idx="12"/>
          </p:nvPr>
        </p:nvSpPr>
        <p:spPr/>
        <p:txBody>
          <a:bodyPr/>
          <a:lstStyle/>
          <a:p>
            <a:fld id="{758223D2-FA8F-414E-83F7-20047A5284AF}" type="slidenum">
              <a:rPr lang="en-US" smtClean="0"/>
              <a:t>3</a:t>
            </a:fld>
            <a:endParaRPr lang="en-US"/>
          </a:p>
        </p:txBody>
      </p:sp>
    </p:spTree>
    <p:extLst>
      <p:ext uri="{BB962C8B-B14F-4D97-AF65-F5344CB8AC3E}">
        <p14:creationId xmlns:p14="http://schemas.microsoft.com/office/powerpoint/2010/main" val="470533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Research Tasks</a:t>
            </a:r>
            <a:endParaRPr lang="en-US" dirty="0"/>
          </a:p>
        </p:txBody>
      </p:sp>
      <p:sp>
        <p:nvSpPr>
          <p:cNvPr id="3" name="Content Placeholder 2"/>
          <p:cNvSpPr>
            <a:spLocks noGrp="1"/>
          </p:cNvSpPr>
          <p:nvPr>
            <p:ph idx="1"/>
          </p:nvPr>
        </p:nvSpPr>
        <p:spPr>
          <a:xfrm>
            <a:off x="628650" y="1618488"/>
            <a:ext cx="7886700" cy="4558475"/>
          </a:xfrm>
        </p:spPr>
        <p:txBody>
          <a:bodyPr>
            <a:normAutofit fontScale="92500" lnSpcReduction="10000"/>
          </a:bodyPr>
          <a:lstStyle/>
          <a:p>
            <a:pPr marL="514350" indent="-514350">
              <a:buFont typeface="+mj-lt"/>
              <a:buAutoNum type="arabicPeriod"/>
            </a:pPr>
            <a:r>
              <a:rPr lang="en-US" dirty="0" smtClean="0"/>
              <a:t>How are demographics represented in the tools available to medical researchers?</a:t>
            </a:r>
          </a:p>
          <a:p>
            <a:pPr lvl="1"/>
            <a:r>
              <a:rPr lang="en-US" dirty="0" smtClean="0">
                <a:solidFill>
                  <a:schemeClr val="tx1">
                    <a:lumMod val="50000"/>
                    <a:lumOff val="50000"/>
                  </a:schemeClr>
                </a:solidFill>
              </a:rPr>
              <a:t>Characterize available cell lines</a:t>
            </a:r>
          </a:p>
          <a:p>
            <a:pPr marL="514350" indent="-514350">
              <a:buFont typeface="+mj-lt"/>
              <a:buAutoNum type="arabicPeriod"/>
            </a:pPr>
            <a:r>
              <a:rPr lang="en-US" dirty="0" smtClean="0"/>
              <a:t>How do researcher use these tools?</a:t>
            </a:r>
          </a:p>
          <a:p>
            <a:pPr lvl="1"/>
            <a:r>
              <a:rPr lang="en-US" dirty="0" smtClean="0">
                <a:solidFill>
                  <a:schemeClr val="tx1">
                    <a:lumMod val="50000"/>
                    <a:lumOff val="50000"/>
                  </a:schemeClr>
                </a:solidFill>
              </a:rPr>
              <a:t>Characterize frequency of each cell lines cited in publications. </a:t>
            </a:r>
          </a:p>
          <a:p>
            <a:pPr marL="514350" indent="-514350">
              <a:buFont typeface="+mj-lt"/>
              <a:buAutoNum type="arabicPeriod"/>
            </a:pPr>
            <a:r>
              <a:rPr lang="en-US" dirty="0" smtClean="0"/>
              <a:t>How do such tools impact therapeutic options?</a:t>
            </a:r>
          </a:p>
          <a:p>
            <a:pPr lvl="1"/>
            <a:r>
              <a:rPr lang="en-US" dirty="0" smtClean="0">
                <a:solidFill>
                  <a:schemeClr val="tx1">
                    <a:lumMod val="50000"/>
                    <a:lumOff val="50000"/>
                  </a:schemeClr>
                </a:solidFill>
              </a:rPr>
              <a:t>Characterize the frequency of cell lines cited in patent applications. </a:t>
            </a:r>
          </a:p>
          <a:p>
            <a:pPr marL="514350" indent="-514350">
              <a:buFont typeface="+mj-lt"/>
              <a:buAutoNum type="arabicPeriod"/>
            </a:pPr>
            <a:r>
              <a:rPr lang="en-US" dirty="0" smtClean="0"/>
              <a:t>Does the efficacy of treatment decrease for demographics not represented in the tools available to medical researchers? </a:t>
            </a:r>
          </a:p>
          <a:p>
            <a:pPr lvl="1"/>
            <a:r>
              <a:rPr lang="en-US" dirty="0" smtClean="0">
                <a:solidFill>
                  <a:schemeClr val="tx1">
                    <a:lumMod val="50000"/>
                    <a:lumOff val="50000"/>
                  </a:schemeClr>
                </a:solidFill>
              </a:rPr>
              <a:t>Compare a timeline on CDC statistics for disease morbidity to occurrences of cell lines cited in publications and patents. </a:t>
            </a:r>
          </a:p>
        </p:txBody>
      </p:sp>
      <p:sp>
        <p:nvSpPr>
          <p:cNvPr id="4" name="Slide Number Placeholder 3"/>
          <p:cNvSpPr>
            <a:spLocks noGrp="1"/>
          </p:cNvSpPr>
          <p:nvPr>
            <p:ph type="sldNum" sz="quarter" idx="12"/>
          </p:nvPr>
        </p:nvSpPr>
        <p:spPr/>
        <p:txBody>
          <a:bodyPr/>
          <a:lstStyle/>
          <a:p>
            <a:fld id="{758223D2-FA8F-414E-83F7-20047A5284AF}" type="slidenum">
              <a:rPr lang="en-US" smtClean="0"/>
              <a:t>4</a:t>
            </a:fld>
            <a:endParaRPr lang="en-US"/>
          </a:p>
        </p:txBody>
      </p:sp>
    </p:spTree>
    <p:extLst>
      <p:ext uri="{BB962C8B-B14F-4D97-AF65-F5344CB8AC3E}">
        <p14:creationId xmlns:p14="http://schemas.microsoft.com/office/powerpoint/2010/main" val="17040876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Characterize the demographics of the cell lines available to researchers. </a:t>
            </a:r>
          </a:p>
          <a:p>
            <a:pPr marL="514350" indent="-514350">
              <a:buFont typeface="+mj-lt"/>
              <a:buAutoNum type="arabicPeriod"/>
            </a:pPr>
            <a:r>
              <a:rPr lang="en-US" dirty="0" smtClean="0"/>
              <a:t>Characterize how researchers use the available cell lines in published research. </a:t>
            </a:r>
          </a:p>
          <a:p>
            <a:pPr marL="514350" indent="-514350">
              <a:buFont typeface="+mj-lt"/>
              <a:buAutoNum type="arabicPeriod"/>
            </a:pPr>
            <a:r>
              <a:rPr lang="en-US" dirty="0" smtClean="0"/>
              <a:t>Compare demographic representation of cell lines in publications to morbidity rates (CDC data). </a:t>
            </a:r>
          </a:p>
          <a:p>
            <a:pPr marL="514350" indent="-514350">
              <a:buFont typeface="+mj-lt"/>
              <a:buAutoNum type="arabicPeriod"/>
            </a:pPr>
            <a:endParaRPr lang="en-US" dirty="0"/>
          </a:p>
        </p:txBody>
      </p:sp>
      <p:sp>
        <p:nvSpPr>
          <p:cNvPr id="4" name="Slide Number Placeholder 3"/>
          <p:cNvSpPr>
            <a:spLocks noGrp="1"/>
          </p:cNvSpPr>
          <p:nvPr>
            <p:ph type="sldNum" sz="quarter" idx="12"/>
          </p:nvPr>
        </p:nvSpPr>
        <p:spPr/>
        <p:txBody>
          <a:bodyPr/>
          <a:lstStyle/>
          <a:p>
            <a:fld id="{758223D2-FA8F-414E-83F7-20047A5284AF}" type="slidenum">
              <a:rPr lang="en-US" smtClean="0"/>
              <a:t>5</a:t>
            </a:fld>
            <a:endParaRPr lang="en-US"/>
          </a:p>
        </p:txBody>
      </p:sp>
    </p:spTree>
    <p:extLst>
      <p:ext uri="{BB962C8B-B14F-4D97-AF65-F5344CB8AC3E}">
        <p14:creationId xmlns:p14="http://schemas.microsoft.com/office/powerpoint/2010/main" val="295103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36526"/>
            <a:ext cx="8375904" cy="1325563"/>
          </a:xfrm>
        </p:spPr>
        <p:txBody>
          <a:bodyPr>
            <a:normAutofit fontScale="90000"/>
          </a:bodyPr>
          <a:lstStyle/>
          <a:p>
            <a:r>
              <a:rPr lang="en-US" sz="3000" dirty="0" smtClean="0"/>
              <a:t/>
            </a:r>
            <a:br>
              <a:rPr lang="en-US" sz="3000" dirty="0" smtClean="0"/>
            </a:br>
            <a:r>
              <a:rPr lang="en-US" sz="3000" dirty="0"/>
              <a:t/>
            </a:r>
            <a:br>
              <a:rPr lang="en-US" sz="3000" dirty="0"/>
            </a:br>
            <a:r>
              <a:rPr lang="en-US" sz="3000" dirty="0" smtClean="0"/>
              <a:t>What cell lines are available?</a:t>
            </a:r>
            <a:br>
              <a:rPr lang="en-US" sz="3000" dirty="0" smtClean="0"/>
            </a:br>
            <a:r>
              <a:rPr lang="en-US" sz="3000" dirty="0" smtClean="0"/>
              <a:t/>
            </a:r>
            <a:br>
              <a:rPr lang="en-US" sz="3000" dirty="0" smtClean="0"/>
            </a:br>
            <a:endParaRPr lang="en-US" sz="3000" dirty="0"/>
          </a:p>
        </p:txBody>
      </p:sp>
      <p:pic>
        <p:nvPicPr>
          <p:cNvPr id="4" name="Picture 3"/>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92790" y="1608393"/>
            <a:ext cx="6999066" cy="4676199"/>
          </a:xfrm>
          <a:prstGeom prst="rect">
            <a:avLst/>
          </a:prstGeom>
        </p:spPr>
      </p:pic>
      <p:sp>
        <p:nvSpPr>
          <p:cNvPr id="6" name="Slide Number Placeholder 5"/>
          <p:cNvSpPr>
            <a:spLocks noGrp="1"/>
          </p:cNvSpPr>
          <p:nvPr>
            <p:ph type="sldNum" sz="quarter" idx="12"/>
          </p:nvPr>
        </p:nvSpPr>
        <p:spPr/>
        <p:txBody>
          <a:bodyPr/>
          <a:lstStyle/>
          <a:p>
            <a:fld id="{758223D2-FA8F-414E-83F7-20047A5284AF}" type="slidenum">
              <a:rPr lang="en-US" smtClean="0"/>
              <a:t>6</a:t>
            </a:fld>
            <a:endParaRPr lang="en-US"/>
          </a:p>
        </p:txBody>
      </p:sp>
    </p:spTree>
    <p:extLst>
      <p:ext uri="{BB962C8B-B14F-4D97-AF65-F5344CB8AC3E}">
        <p14:creationId xmlns:p14="http://schemas.microsoft.com/office/powerpoint/2010/main" val="5856910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2" y="136526"/>
            <a:ext cx="8439912" cy="1325563"/>
          </a:xfrm>
        </p:spPr>
        <p:txBody>
          <a:bodyPr>
            <a:normAutofit/>
          </a:bodyPr>
          <a:lstStyle/>
          <a:p>
            <a:r>
              <a:rPr lang="en-US" sz="2700" dirty="0" smtClean="0"/>
              <a:t>Demographics defined from cell line </a:t>
            </a:r>
            <a:r>
              <a:rPr lang="en-US" sz="2700" smtClean="0"/>
              <a:t>specification sheets.</a:t>
            </a:r>
            <a:endParaRPr lang="en-US" sz="2700" dirty="0"/>
          </a:p>
        </p:txBody>
      </p:sp>
      <p:pic>
        <p:nvPicPr>
          <p:cNvPr id="4" name="Picture 3"/>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92790" y="1608393"/>
            <a:ext cx="6999066" cy="4676199"/>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 r="4313" b="52071"/>
          <a:stretch/>
        </p:blipFill>
        <p:spPr>
          <a:xfrm>
            <a:off x="992790" y="1608393"/>
            <a:ext cx="6697314" cy="2241231"/>
          </a:xfrm>
          <a:prstGeom prst="rect">
            <a:avLst/>
          </a:prstGeom>
        </p:spPr>
      </p:pic>
      <p:sp>
        <p:nvSpPr>
          <p:cNvPr id="3" name="Slide Number Placeholder 2"/>
          <p:cNvSpPr>
            <a:spLocks noGrp="1"/>
          </p:cNvSpPr>
          <p:nvPr>
            <p:ph type="sldNum" sz="quarter" idx="12"/>
          </p:nvPr>
        </p:nvSpPr>
        <p:spPr/>
        <p:txBody>
          <a:bodyPr/>
          <a:lstStyle/>
          <a:p>
            <a:fld id="{758223D2-FA8F-414E-83F7-20047A5284AF}" type="slidenum">
              <a:rPr lang="en-US" smtClean="0"/>
              <a:t>7</a:t>
            </a:fld>
            <a:endParaRPr lang="en-US"/>
          </a:p>
        </p:txBody>
      </p:sp>
    </p:spTree>
    <p:extLst>
      <p:ext uri="{BB962C8B-B14F-4D97-AF65-F5344CB8AC3E}">
        <p14:creationId xmlns:p14="http://schemas.microsoft.com/office/powerpoint/2010/main" val="5310256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92790" y="1608393"/>
            <a:ext cx="6999066" cy="4676199"/>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 t="2954" r="1830" b="5921"/>
          <a:stretch/>
        </p:blipFill>
        <p:spPr>
          <a:xfrm>
            <a:off x="992790" y="1746504"/>
            <a:ext cx="6871050" cy="4261104"/>
          </a:xfrm>
          <a:prstGeom prst="rect">
            <a:avLst/>
          </a:prstGeom>
        </p:spPr>
      </p:pic>
      <p:sp>
        <p:nvSpPr>
          <p:cNvPr id="6" name="Title 1"/>
          <p:cNvSpPr txBox="1">
            <a:spLocks/>
          </p:cNvSpPr>
          <p:nvPr/>
        </p:nvSpPr>
        <p:spPr>
          <a:xfrm>
            <a:off x="466344" y="282830"/>
            <a:ext cx="867765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dirty="0" smtClean="0"/>
              <a:t>Representation in publications from mentions of cell lines. </a:t>
            </a:r>
            <a:endParaRPr lang="en-US" sz="2700" dirty="0"/>
          </a:p>
        </p:txBody>
      </p:sp>
      <p:sp>
        <p:nvSpPr>
          <p:cNvPr id="16" name="Slide Number Placeholder 15"/>
          <p:cNvSpPr>
            <a:spLocks noGrp="1"/>
          </p:cNvSpPr>
          <p:nvPr>
            <p:ph type="sldNum" sz="quarter" idx="12"/>
          </p:nvPr>
        </p:nvSpPr>
        <p:spPr/>
        <p:txBody>
          <a:bodyPr/>
          <a:lstStyle/>
          <a:p>
            <a:fld id="{758223D2-FA8F-414E-83F7-20047A5284AF}" type="slidenum">
              <a:rPr lang="en-US" smtClean="0"/>
              <a:t>8</a:t>
            </a:fld>
            <a:endParaRPr lang="en-US"/>
          </a:p>
        </p:txBody>
      </p:sp>
    </p:spTree>
    <p:extLst>
      <p:ext uri="{BB962C8B-B14F-4D97-AF65-F5344CB8AC3E}">
        <p14:creationId xmlns:p14="http://schemas.microsoft.com/office/powerpoint/2010/main" val="1883666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92790" y="1608393"/>
            <a:ext cx="6999066" cy="4676199"/>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 t="2954" r="1830" b="5921"/>
          <a:stretch/>
        </p:blipFill>
        <p:spPr>
          <a:xfrm>
            <a:off x="992790" y="1746504"/>
            <a:ext cx="6871050" cy="4261104"/>
          </a:xfrm>
          <a:prstGeom prst="rect">
            <a:avLst/>
          </a:prstGeom>
        </p:spPr>
      </p:pic>
      <p:cxnSp>
        <p:nvCxnSpPr>
          <p:cNvPr id="3" name="Straight Arrow Connector 2"/>
          <p:cNvCxnSpPr/>
          <p:nvPr/>
        </p:nvCxnSpPr>
        <p:spPr>
          <a:xfrm>
            <a:off x="4428315" y="4261104"/>
            <a:ext cx="694944" cy="292608"/>
          </a:xfrm>
          <a:prstGeom prst="straightConnector1">
            <a:avLst/>
          </a:prstGeom>
          <a:ln w="76200">
            <a:solidFill>
              <a:srgbClr val="FFC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864774" y="3618360"/>
            <a:ext cx="992790" cy="1046132"/>
          </a:xfrm>
          <a:prstGeom prst="straightConnector1">
            <a:avLst/>
          </a:prstGeom>
          <a:ln w="76200">
            <a:solidFill>
              <a:srgbClr val="FFC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864774" y="2933956"/>
            <a:ext cx="992790" cy="705586"/>
          </a:xfrm>
          <a:prstGeom prst="straightConnector1">
            <a:avLst/>
          </a:prstGeom>
          <a:ln w="76200">
            <a:solidFill>
              <a:srgbClr val="FFC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4774" y="914313"/>
            <a:ext cx="4571334" cy="546293"/>
          </a:xfrm>
          <a:prstGeom prst="rect">
            <a:avLst/>
          </a:prstGeom>
          <a:solidFill>
            <a:schemeClr val="bg1"/>
          </a:solidFill>
          <a:ln w="28575">
            <a:solidFill>
              <a:srgbClr val="FFC000"/>
            </a:solidFill>
            <a:prstDash val="solid"/>
          </a:ln>
        </p:spPr>
        <p:style>
          <a:lnRef idx="2">
            <a:schemeClr val="accent6"/>
          </a:lnRef>
          <a:fillRef idx="1">
            <a:schemeClr val="lt1"/>
          </a:fillRef>
          <a:effectRef idx="0">
            <a:schemeClr val="accent6"/>
          </a:effectRef>
          <a:fontRef idx="minor">
            <a:schemeClr val="dk1"/>
          </a:fontRef>
        </p:style>
        <p:txBody>
          <a:bodyPr rtlCol="0" anchor="ctr"/>
          <a:lstStyle/>
          <a:p>
            <a:r>
              <a:rPr lang="en-US" sz="1600" dirty="0" smtClean="0">
                <a:solidFill>
                  <a:schemeClr val="tx1">
                    <a:lumMod val="50000"/>
                    <a:lumOff val="50000"/>
                  </a:schemeClr>
                </a:solidFill>
              </a:rPr>
              <a:t>The original cell line was donated by a Black female. </a:t>
            </a:r>
          </a:p>
          <a:p>
            <a:r>
              <a:rPr lang="en-US" sz="1600" dirty="0" smtClean="0">
                <a:solidFill>
                  <a:schemeClr val="tx1">
                    <a:lumMod val="50000"/>
                    <a:lumOff val="50000"/>
                  </a:schemeClr>
                </a:solidFill>
              </a:rPr>
              <a:t>This may explain the representation in publications. </a:t>
            </a:r>
            <a:endParaRPr lang="en-US" sz="1600" dirty="0">
              <a:solidFill>
                <a:schemeClr val="tx1">
                  <a:lumMod val="50000"/>
                  <a:lumOff val="50000"/>
                </a:schemeClr>
              </a:solidFill>
            </a:endParaRPr>
          </a:p>
        </p:txBody>
      </p:sp>
      <p:sp>
        <p:nvSpPr>
          <p:cNvPr id="2" name="Slide Number Placeholder 1"/>
          <p:cNvSpPr>
            <a:spLocks noGrp="1"/>
          </p:cNvSpPr>
          <p:nvPr>
            <p:ph type="sldNum" sz="quarter" idx="12"/>
          </p:nvPr>
        </p:nvSpPr>
        <p:spPr/>
        <p:txBody>
          <a:bodyPr/>
          <a:lstStyle/>
          <a:p>
            <a:fld id="{758223D2-FA8F-414E-83F7-20047A5284AF}" type="slidenum">
              <a:rPr lang="en-US" smtClean="0"/>
              <a:t>9</a:t>
            </a:fld>
            <a:endParaRPr lang="en-US"/>
          </a:p>
        </p:txBody>
      </p:sp>
    </p:spTree>
    <p:extLst>
      <p:ext uri="{BB962C8B-B14F-4D97-AF65-F5344CB8AC3E}">
        <p14:creationId xmlns:p14="http://schemas.microsoft.com/office/powerpoint/2010/main" val="19000829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4564</TotalTime>
  <Words>567</Words>
  <Application>Microsoft Macintosh PowerPoint</Application>
  <PresentationFormat>On-screen Show (4:3)</PresentationFormat>
  <Paragraphs>70</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Calibri</vt:lpstr>
      <vt:lpstr>Calibri Light</vt:lpstr>
      <vt:lpstr>Times New Roman</vt:lpstr>
      <vt:lpstr>Arial</vt:lpstr>
      <vt:lpstr>Office Theme</vt:lpstr>
      <vt:lpstr>Demographic Inclusiveness in Human Cell Studies</vt:lpstr>
      <vt:lpstr>Motivation</vt:lpstr>
      <vt:lpstr>Objective</vt:lpstr>
      <vt:lpstr>Research Tasks</vt:lpstr>
      <vt:lpstr>Results</vt:lpstr>
      <vt:lpstr>  What cell lines are available?  </vt:lpstr>
      <vt:lpstr>Demographics defined from cell line specification sheets.</vt:lpstr>
      <vt:lpstr>PowerPoint Presentation</vt:lpstr>
      <vt:lpstr>PowerPoint Presentation</vt:lpstr>
      <vt:lpstr>Timeline of the cell line catalog. Donor demographics by age, gender and ethnicity </vt:lpstr>
      <vt:lpstr>PowerPoint Presentation</vt:lpstr>
      <vt:lpstr>The first cell line was donated by a Black female. </vt:lpstr>
      <vt:lpstr>Demographic representation of the available cell lines in publications. </vt:lpstr>
      <vt:lpstr>PowerPoint Presentation</vt:lpstr>
      <vt:lpstr>PowerPoint Presentation</vt:lpstr>
      <vt:lpstr>CDC statistics on demographics of cancer morbidity</vt:lpstr>
      <vt:lpstr>Cell line use in publications by disease</vt:lpstr>
      <vt:lpstr>CDC statistics on demographics of lung cancer morbidity </vt:lpstr>
      <vt:lpstr>CDC statistics on demographics of breast, uterine and ovarian cancer morbidity</vt:lpstr>
      <vt:lpstr>Discussion</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Snyder</dc:creator>
  <cp:lastModifiedBy>Jessica Snyder</cp:lastModifiedBy>
  <cp:revision>24</cp:revision>
  <cp:lastPrinted>2016-06-01T21:43:40Z</cp:lastPrinted>
  <dcterms:created xsi:type="dcterms:W3CDTF">2016-06-01T14:17:47Z</dcterms:created>
  <dcterms:modified xsi:type="dcterms:W3CDTF">2016-07-07T03:21:17Z</dcterms:modified>
</cp:coreProperties>
</file>